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84" r:id="rId6"/>
    <p:sldId id="265" r:id="rId7"/>
    <p:sldId id="260" r:id="rId8"/>
    <p:sldId id="261" r:id="rId9"/>
    <p:sldId id="26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62" r:id="rId18"/>
    <p:sldId id="263" r:id="rId19"/>
    <p:sldId id="285" r:id="rId20"/>
    <p:sldId id="264" r:id="rId21"/>
  </p:sldIdLst>
  <p:sldSz cx="12192000" cy="6858000"/>
  <p:notesSz cx="6858000" cy="9144000"/>
  <p:embeddedFontLst>
    <p:embeddedFont>
      <p:font typeface="Corbel" panose="020B05030202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g37n6ysygAB7PyNrMfKPCswOs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3113E2-BF88-44FA-A771-32B2913C8055}">
  <a:tblStyle styleId="{7C3113E2-BF88-44FA-A771-32B2913C8055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8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c03f7a8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c03f7a81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ac03f7a81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348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c03f7a8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c03f7a81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ac03f7a81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8110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c03f7a8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c03f7a81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ac03f7a81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6172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c03f7a8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c03f7a81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ac03f7a81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134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c03f7a8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c03f7a81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ac03f7a81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6853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c03f7a81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ac03f7a817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ac03f7a817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ba14ac9f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aba14ac9f5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g1aba14ac9f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c03f7a8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c03f7a81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ac03f7a81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c03f7a8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c03f7a81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ac03f7a81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947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c03f7a8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c03f7a81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ac03f7a81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032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c03f7a8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c03f7a81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ac03f7a81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14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rgbClr val="687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1" name="Google Shape;21;p13" descr="Puffy white clouds in deep blue sk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3" descr="Closeup of plant shoo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 descr="Wav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1"/>
          </p:nvPr>
        </p:nvSpPr>
        <p:spPr>
          <a:xfrm rot="5400000">
            <a:off x="3785660" y="-809632"/>
            <a:ext cx="4620682" cy="93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12/15/2022</a:t>
            </a:r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Calibrating Low-Cost Sensors using Regression 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>
            <a:spLocks noGrp="1"/>
          </p:cNvSpPr>
          <p:nvPr>
            <p:ph type="title"/>
          </p:nvPr>
        </p:nvSpPr>
        <p:spPr>
          <a:xfrm rot="5400000">
            <a:off x="6760369" y="2155032"/>
            <a:ext cx="598646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 rot="5400000">
            <a:off x="1712119" y="-683419"/>
            <a:ext cx="5986463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12/15/2022</a:t>
            </a:r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Calibrating Low-Cost Sensors using Regression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12/15/2022</a:t>
            </a:r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Calibrating Low-Cost Sensors using Regression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1"/>
          </p:nvPr>
        </p:nvSpPr>
        <p:spPr>
          <a:xfrm>
            <a:off x="1409700" y="1556281"/>
            <a:ext cx="4610099" cy="462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2"/>
          </p:nvPr>
        </p:nvSpPr>
        <p:spPr>
          <a:xfrm>
            <a:off x="6172200" y="1556281"/>
            <a:ext cx="4609775" cy="462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12/15/2022</a:t>
            </a:r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Calibrating Low-Cost Sensors using Regression 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12/15/2022</a:t>
            </a:r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Calibrating Low-Cost Sensors using Regression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rgbClr val="687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6" name="Google Shape;46;p16" descr="Closeup of green plant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6" descr="Wav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2"/>
          </p:nvPr>
        </p:nvSpPr>
        <p:spPr>
          <a:xfrm>
            <a:off x="1409699" y="2434147"/>
            <a:ext cx="4608576" cy="381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3"/>
          </p:nvPr>
        </p:nvSpPr>
        <p:spPr>
          <a:xfrm>
            <a:off x="6172200" y="1554480"/>
            <a:ext cx="46101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body" idx="4"/>
          </p:nvPr>
        </p:nvSpPr>
        <p:spPr>
          <a:xfrm>
            <a:off x="6172200" y="2434147"/>
            <a:ext cx="4610100" cy="381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12/15/2022</a:t>
            </a:r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Calibrating Low-Cost Sensors using Regression 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12/15/2022</a:t>
            </a:r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Calibrating Low-Cost Sensors using Regression 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3200"/>
              <a:buFont typeface="Corbe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1409699" y="915923"/>
            <a:ext cx="5216979" cy="506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6682434" y="3502152"/>
            <a:ext cx="4155622" cy="247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12/15/2022</a:t>
            </a:r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Calibrating Low-Cost Sensors using Regression 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3200"/>
              <a:buFont typeface="Corbe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 descr="An empty placeholder to add an image. Click on the placeholder and select the image that you wish to add"/>
          <p:cNvSpPr>
            <a:spLocks noGrp="1"/>
          </p:cNvSpPr>
          <p:nvPr>
            <p:ph type="pic" idx="2"/>
          </p:nvPr>
        </p:nvSpPr>
        <p:spPr>
          <a:xfrm>
            <a:off x="0" y="915923"/>
            <a:ext cx="6626677" cy="5065776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1"/>
          <p:cNvSpPr txBox="1">
            <a:spLocks noGrp="1"/>
          </p:cNvSpPr>
          <p:nvPr>
            <p:ph type="body" idx="1"/>
          </p:nvPr>
        </p:nvSpPr>
        <p:spPr>
          <a:xfrm>
            <a:off x="6682435" y="3502152"/>
            <a:ext cx="4155622" cy="247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12/15/2022</a:t>
            </a:r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Calibrating Low-Cost Sensors using Regression 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rgbClr val="F4FFCB"/>
              </a:gs>
              <a:gs pos="100000">
                <a:srgbClr val="F4FFCB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12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rgbClr val="E8FF87"/>
              </a:gs>
              <a:gs pos="100000">
                <a:srgbClr val="E8FF8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87F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3400"/>
              <a:buFont typeface="Corbel"/>
              <a:buNone/>
              <a:defRPr sz="3400" b="0" i="0" u="none" strike="noStrike" cap="none">
                <a:solidFill>
                  <a:srgbClr val="687F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/>
              <a:t>12/15/2022</a:t>
            </a:r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4555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/>
              <a:t>Calibrating Low-Cost Sensors using Regression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hyperlink" Target="https://www.sciencedirect.com/science/article/pii/S002185022100564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866502" y="4993904"/>
            <a:ext cx="4846320" cy="44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Using Machine Learning Methods</a:t>
            </a:r>
            <a:endParaRPr dirty="0"/>
          </a:p>
        </p:txBody>
      </p:sp>
      <p:sp>
        <p:nvSpPr>
          <p:cNvPr id="93" name="Google Shape;93;p1"/>
          <p:cNvSpPr txBox="1"/>
          <p:nvPr/>
        </p:nvSpPr>
        <p:spPr>
          <a:xfrm>
            <a:off x="1866502" y="3519685"/>
            <a:ext cx="43374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Calibrating PM 2.5  Values From Low-Cost Sensors using values from Reference Grade Monitors</a:t>
            </a:r>
            <a:endParaRPr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0194964" y="6423240"/>
            <a:ext cx="21791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Name: Kunal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Jalindar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Gaikwad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Date: 12/13/2022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c03f7a817_0_16"/>
          <p:cNvSpPr txBox="1">
            <a:spLocks noGrp="1"/>
          </p:cNvSpPr>
          <p:nvPr>
            <p:ph type="title"/>
          </p:nvPr>
        </p:nvSpPr>
        <p:spPr>
          <a:xfrm>
            <a:off x="888490" y="566158"/>
            <a:ext cx="10250565" cy="53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Random Forest Regression</a:t>
            </a:r>
            <a:endParaRPr sz="2800" dirty="0"/>
          </a:p>
        </p:txBody>
      </p:sp>
      <p:sp>
        <p:nvSpPr>
          <p:cNvPr id="197" name="Google Shape;197;g1ac03f7a817_0_16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3" name="Google Shape;203;g1ac03f7a817_0_16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04" name="Google Shape;204;g1ac03f7a817_0_16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CAC77-6C1D-71DC-B41B-CD8DBB004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" t="20404" r="68813" b="55859"/>
          <a:stretch/>
        </p:blipFill>
        <p:spPr>
          <a:xfrm>
            <a:off x="62073" y="1268040"/>
            <a:ext cx="6304782" cy="34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AA795-09A8-74C4-FB05-675EA966E6BB}"/>
              </a:ext>
            </a:extLst>
          </p:cNvPr>
          <p:cNvSpPr txBox="1"/>
          <p:nvPr/>
        </p:nvSpPr>
        <p:spPr>
          <a:xfrm>
            <a:off x="113866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8F2FA-B684-8CC0-6985-B19A455C17BB}"/>
              </a:ext>
            </a:extLst>
          </p:cNvPr>
          <p:cNvSpPr txBox="1"/>
          <p:nvPr/>
        </p:nvSpPr>
        <p:spPr>
          <a:xfrm>
            <a:off x="2715491" y="48021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E24C5-2C85-1730-FFDE-D07B16D11A16}"/>
              </a:ext>
            </a:extLst>
          </p:cNvPr>
          <p:cNvSpPr txBox="1"/>
          <p:nvPr/>
        </p:nvSpPr>
        <p:spPr>
          <a:xfrm>
            <a:off x="2168237" y="5223866"/>
            <a:ext cx="359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Uncalibrated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481C0-893E-FCD6-07E7-D79367C519ED}"/>
              </a:ext>
            </a:extLst>
          </p:cNvPr>
          <p:cNvSpPr txBox="1"/>
          <p:nvPr/>
        </p:nvSpPr>
        <p:spPr>
          <a:xfrm>
            <a:off x="5961463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117E9-EDD2-315E-B0E3-A0775AAA9EC4}"/>
              </a:ext>
            </a:extLst>
          </p:cNvPr>
          <p:cNvSpPr txBox="1"/>
          <p:nvPr/>
        </p:nvSpPr>
        <p:spPr>
          <a:xfrm>
            <a:off x="8700655" y="47995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9695B-CCA6-0B16-1FFA-36B1D360709C}"/>
              </a:ext>
            </a:extLst>
          </p:cNvPr>
          <p:cNvSpPr txBox="1"/>
          <p:nvPr/>
        </p:nvSpPr>
        <p:spPr>
          <a:xfrm>
            <a:off x="7071831" y="5204185"/>
            <a:ext cx="387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using Random Forest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B0188-0D40-5A5D-F79B-987C140F7E5C}"/>
              </a:ext>
            </a:extLst>
          </p:cNvPr>
          <p:cNvSpPr txBox="1"/>
          <p:nvPr/>
        </p:nvSpPr>
        <p:spPr>
          <a:xfrm>
            <a:off x="410400" y="5708073"/>
            <a:ext cx="93224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Hyperparameters -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,n_estimators1 = [</a:t>
            </a:r>
            <a:r>
              <a:rPr lang="en-US" sz="10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 </a:t>
            </a:r>
            <a:r>
              <a:rPr lang="en-US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 </a:t>
            </a:r>
            <a:r>
              <a:rPr lang="en-US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np.linspace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(start = 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stop = 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2000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num = 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)],max_features1 = [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'auto'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'sqrt'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max_depth1 = [</a:t>
            </a:r>
            <a:r>
              <a:rPr lang="en-US" sz="10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 </a:t>
            </a:r>
            <a:r>
              <a:rPr lang="en-US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 </a:t>
            </a:r>
            <a:r>
              <a:rPr lang="en-US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np.linspace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110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num = 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11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)],min_samples_split1 = [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],min_samples_leaf1 = [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],bootstrap1 = [</a:t>
            </a:r>
            <a:r>
              <a:rPr lang="en-US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endParaRPr lang="en-US" sz="1000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DF1433-B454-E158-708A-312F2ED46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1" t="47879" r="71338" b="28524"/>
          <a:stretch/>
        </p:blipFill>
        <p:spPr>
          <a:xfrm>
            <a:off x="6418648" y="1368023"/>
            <a:ext cx="5184534" cy="33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0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c03f7a817_0_16"/>
          <p:cNvSpPr txBox="1">
            <a:spLocks noGrp="1"/>
          </p:cNvSpPr>
          <p:nvPr>
            <p:ph type="title"/>
          </p:nvPr>
        </p:nvSpPr>
        <p:spPr>
          <a:xfrm>
            <a:off x="888490" y="566158"/>
            <a:ext cx="10250565" cy="53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Neural Networks</a:t>
            </a:r>
            <a:endParaRPr sz="2800" dirty="0"/>
          </a:p>
        </p:txBody>
      </p:sp>
      <p:sp>
        <p:nvSpPr>
          <p:cNvPr id="197" name="Google Shape;197;g1ac03f7a817_0_16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03" name="Google Shape;203;g1ac03f7a817_0_16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04" name="Google Shape;204;g1ac03f7a817_0_16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CAC77-6C1D-71DC-B41B-CD8DBB004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" t="20404" r="68813" b="55859"/>
          <a:stretch/>
        </p:blipFill>
        <p:spPr>
          <a:xfrm>
            <a:off x="62073" y="1268040"/>
            <a:ext cx="6304782" cy="34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AA795-09A8-74C4-FB05-675EA966E6BB}"/>
              </a:ext>
            </a:extLst>
          </p:cNvPr>
          <p:cNvSpPr txBox="1"/>
          <p:nvPr/>
        </p:nvSpPr>
        <p:spPr>
          <a:xfrm>
            <a:off x="113866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8F2FA-B684-8CC0-6985-B19A455C17BB}"/>
              </a:ext>
            </a:extLst>
          </p:cNvPr>
          <p:cNvSpPr txBox="1"/>
          <p:nvPr/>
        </p:nvSpPr>
        <p:spPr>
          <a:xfrm>
            <a:off x="2715491" y="48021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E24C5-2C85-1730-FFDE-D07B16D11A16}"/>
              </a:ext>
            </a:extLst>
          </p:cNvPr>
          <p:cNvSpPr txBox="1"/>
          <p:nvPr/>
        </p:nvSpPr>
        <p:spPr>
          <a:xfrm>
            <a:off x="2168237" y="5223866"/>
            <a:ext cx="359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Uncalibrated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481C0-893E-FCD6-07E7-D79367C519ED}"/>
              </a:ext>
            </a:extLst>
          </p:cNvPr>
          <p:cNvSpPr txBox="1"/>
          <p:nvPr/>
        </p:nvSpPr>
        <p:spPr>
          <a:xfrm>
            <a:off x="5961463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117E9-EDD2-315E-B0E3-A0775AAA9EC4}"/>
              </a:ext>
            </a:extLst>
          </p:cNvPr>
          <p:cNvSpPr txBox="1"/>
          <p:nvPr/>
        </p:nvSpPr>
        <p:spPr>
          <a:xfrm>
            <a:off x="8700655" y="47995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9695B-CCA6-0B16-1FFA-36B1D360709C}"/>
              </a:ext>
            </a:extLst>
          </p:cNvPr>
          <p:cNvSpPr txBox="1"/>
          <p:nvPr/>
        </p:nvSpPr>
        <p:spPr>
          <a:xfrm>
            <a:off x="7494395" y="5160875"/>
            <a:ext cx="387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using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B0188-0D40-5A5D-F79B-987C140F7E5C}"/>
              </a:ext>
            </a:extLst>
          </p:cNvPr>
          <p:cNvSpPr txBox="1"/>
          <p:nvPr/>
        </p:nvSpPr>
        <p:spPr>
          <a:xfrm>
            <a:off x="410400" y="5645543"/>
            <a:ext cx="9322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Hyperparameters -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0.0001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beta_1=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0.99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beta_2=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0.999,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,validation_split=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0.15, </a:t>
            </a:r>
            <a:r>
              <a:rPr lang="en-US" b="0" dirty="0" err="1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number_of_nodes_per_layer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=200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number_of_layers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=9, activation=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353874-710F-EDEF-757D-3E6A5A3D2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" t="61313" r="70959" b="15091"/>
          <a:stretch/>
        </p:blipFill>
        <p:spPr>
          <a:xfrm>
            <a:off x="6480920" y="1308225"/>
            <a:ext cx="5324598" cy="33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4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c03f7a817_0_16"/>
          <p:cNvSpPr txBox="1">
            <a:spLocks noGrp="1"/>
          </p:cNvSpPr>
          <p:nvPr>
            <p:ph type="title"/>
          </p:nvPr>
        </p:nvSpPr>
        <p:spPr>
          <a:xfrm>
            <a:off x="888490" y="566158"/>
            <a:ext cx="10250565" cy="53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Support Vector Regression</a:t>
            </a:r>
            <a:endParaRPr sz="2800" dirty="0"/>
          </a:p>
        </p:txBody>
      </p:sp>
      <p:sp>
        <p:nvSpPr>
          <p:cNvPr id="197" name="Google Shape;197;g1ac03f7a817_0_16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03" name="Google Shape;203;g1ac03f7a817_0_16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04" name="Google Shape;204;g1ac03f7a817_0_16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CAC77-6C1D-71DC-B41B-CD8DBB004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" t="20404" r="68813" b="55859"/>
          <a:stretch/>
        </p:blipFill>
        <p:spPr>
          <a:xfrm>
            <a:off x="62073" y="1268040"/>
            <a:ext cx="6304782" cy="34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AA795-09A8-74C4-FB05-675EA966E6BB}"/>
              </a:ext>
            </a:extLst>
          </p:cNvPr>
          <p:cNvSpPr txBox="1"/>
          <p:nvPr/>
        </p:nvSpPr>
        <p:spPr>
          <a:xfrm>
            <a:off x="113866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8F2FA-B684-8CC0-6985-B19A455C17BB}"/>
              </a:ext>
            </a:extLst>
          </p:cNvPr>
          <p:cNvSpPr txBox="1"/>
          <p:nvPr/>
        </p:nvSpPr>
        <p:spPr>
          <a:xfrm>
            <a:off x="2715491" y="48021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E24C5-2C85-1730-FFDE-D07B16D11A16}"/>
              </a:ext>
            </a:extLst>
          </p:cNvPr>
          <p:cNvSpPr txBox="1"/>
          <p:nvPr/>
        </p:nvSpPr>
        <p:spPr>
          <a:xfrm>
            <a:off x="2168237" y="5223866"/>
            <a:ext cx="359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Uncalibrated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481C0-893E-FCD6-07E7-D79367C519ED}"/>
              </a:ext>
            </a:extLst>
          </p:cNvPr>
          <p:cNvSpPr txBox="1"/>
          <p:nvPr/>
        </p:nvSpPr>
        <p:spPr>
          <a:xfrm>
            <a:off x="5961463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117E9-EDD2-315E-B0E3-A0775AAA9EC4}"/>
              </a:ext>
            </a:extLst>
          </p:cNvPr>
          <p:cNvSpPr txBox="1"/>
          <p:nvPr/>
        </p:nvSpPr>
        <p:spPr>
          <a:xfrm>
            <a:off x="8700655" y="47995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9695B-CCA6-0B16-1FFA-36B1D360709C}"/>
              </a:ext>
            </a:extLst>
          </p:cNvPr>
          <p:cNvSpPr txBox="1"/>
          <p:nvPr/>
        </p:nvSpPr>
        <p:spPr>
          <a:xfrm>
            <a:off x="7071831" y="5204185"/>
            <a:ext cx="387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Support Vector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B0188-0D40-5A5D-F79B-987C140F7E5C}"/>
              </a:ext>
            </a:extLst>
          </p:cNvPr>
          <p:cNvSpPr txBox="1"/>
          <p:nvPr/>
        </p:nvSpPr>
        <p:spPr>
          <a:xfrm>
            <a:off x="410400" y="5708073"/>
            <a:ext cx="93224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Hyperparameters - 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'gamma'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0.0001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'kernel'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'linear'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 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B579AC-AABC-32AF-663A-0243119AB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" t="50472" r="70707" b="25073"/>
          <a:stretch/>
        </p:blipFill>
        <p:spPr>
          <a:xfrm>
            <a:off x="6209866" y="1333334"/>
            <a:ext cx="5437752" cy="35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1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c03f7a817_0_16"/>
          <p:cNvSpPr txBox="1">
            <a:spLocks noGrp="1"/>
          </p:cNvSpPr>
          <p:nvPr>
            <p:ph type="title"/>
          </p:nvPr>
        </p:nvSpPr>
        <p:spPr>
          <a:xfrm>
            <a:off x="888490" y="566158"/>
            <a:ext cx="10250565" cy="53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 Regression Trees</a:t>
            </a:r>
            <a:endParaRPr sz="2800" dirty="0"/>
          </a:p>
        </p:txBody>
      </p:sp>
      <p:sp>
        <p:nvSpPr>
          <p:cNvPr id="197" name="Google Shape;197;g1ac03f7a817_0_16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03" name="Google Shape;203;g1ac03f7a817_0_16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04" name="Google Shape;204;g1ac03f7a817_0_16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CAC77-6C1D-71DC-B41B-CD8DBB004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" t="20404" r="68813" b="55859"/>
          <a:stretch/>
        </p:blipFill>
        <p:spPr>
          <a:xfrm>
            <a:off x="62073" y="1268040"/>
            <a:ext cx="6304782" cy="34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AA795-09A8-74C4-FB05-675EA966E6BB}"/>
              </a:ext>
            </a:extLst>
          </p:cNvPr>
          <p:cNvSpPr txBox="1"/>
          <p:nvPr/>
        </p:nvSpPr>
        <p:spPr>
          <a:xfrm>
            <a:off x="113866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8F2FA-B684-8CC0-6985-B19A455C17BB}"/>
              </a:ext>
            </a:extLst>
          </p:cNvPr>
          <p:cNvSpPr txBox="1"/>
          <p:nvPr/>
        </p:nvSpPr>
        <p:spPr>
          <a:xfrm>
            <a:off x="2715491" y="48021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E24C5-2C85-1730-FFDE-D07B16D11A16}"/>
              </a:ext>
            </a:extLst>
          </p:cNvPr>
          <p:cNvSpPr txBox="1"/>
          <p:nvPr/>
        </p:nvSpPr>
        <p:spPr>
          <a:xfrm>
            <a:off x="2168237" y="5223866"/>
            <a:ext cx="359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Uncalibrated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481C0-893E-FCD6-07E7-D79367C519ED}"/>
              </a:ext>
            </a:extLst>
          </p:cNvPr>
          <p:cNvSpPr txBox="1"/>
          <p:nvPr/>
        </p:nvSpPr>
        <p:spPr>
          <a:xfrm>
            <a:off x="5961463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117E9-EDD2-315E-B0E3-A0775AAA9EC4}"/>
              </a:ext>
            </a:extLst>
          </p:cNvPr>
          <p:cNvSpPr txBox="1"/>
          <p:nvPr/>
        </p:nvSpPr>
        <p:spPr>
          <a:xfrm>
            <a:off x="8700655" y="47995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9695B-CCA6-0B16-1FFA-36B1D360709C}"/>
              </a:ext>
            </a:extLst>
          </p:cNvPr>
          <p:cNvSpPr txBox="1"/>
          <p:nvPr/>
        </p:nvSpPr>
        <p:spPr>
          <a:xfrm>
            <a:off x="7367700" y="5133696"/>
            <a:ext cx="387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using Regression Trees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B0188-0D40-5A5D-F79B-987C140F7E5C}"/>
              </a:ext>
            </a:extLst>
          </p:cNvPr>
          <p:cNvSpPr txBox="1"/>
          <p:nvPr/>
        </p:nvSpPr>
        <p:spPr>
          <a:xfrm>
            <a:off x="410400" y="5708073"/>
            <a:ext cx="9322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Hyperparameters - 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decisiontreeregressor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decisiontreeregressor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decisiontreeregressor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)}</a:t>
            </a:r>
          </a:p>
          <a:p>
            <a:endParaRPr lang="en-US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E3BA77-23C8-45C9-BCA7-4F254FD75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14" t="33131" r="71465" b="43031"/>
          <a:stretch/>
        </p:blipFill>
        <p:spPr>
          <a:xfrm>
            <a:off x="6560417" y="1416527"/>
            <a:ext cx="5084328" cy="34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89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c03f7a817_0_16"/>
          <p:cNvSpPr txBox="1">
            <a:spLocks noGrp="1"/>
          </p:cNvSpPr>
          <p:nvPr>
            <p:ph type="title"/>
          </p:nvPr>
        </p:nvSpPr>
        <p:spPr>
          <a:xfrm>
            <a:off x="888490" y="566158"/>
            <a:ext cx="10250565" cy="53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Kernel-Ridge Regression – Linear Kernel</a:t>
            </a:r>
            <a:endParaRPr sz="2800" dirty="0"/>
          </a:p>
        </p:txBody>
      </p:sp>
      <p:sp>
        <p:nvSpPr>
          <p:cNvPr id="197" name="Google Shape;197;g1ac03f7a817_0_16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03" name="Google Shape;203;g1ac03f7a817_0_16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04" name="Google Shape;204;g1ac03f7a817_0_16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CAC77-6C1D-71DC-B41B-CD8DBB004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" t="20404" r="68813" b="55859"/>
          <a:stretch/>
        </p:blipFill>
        <p:spPr>
          <a:xfrm>
            <a:off x="62073" y="1268040"/>
            <a:ext cx="6304782" cy="34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AA795-09A8-74C4-FB05-675EA966E6BB}"/>
              </a:ext>
            </a:extLst>
          </p:cNvPr>
          <p:cNvSpPr txBox="1"/>
          <p:nvPr/>
        </p:nvSpPr>
        <p:spPr>
          <a:xfrm>
            <a:off x="113866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8F2FA-B684-8CC0-6985-B19A455C17BB}"/>
              </a:ext>
            </a:extLst>
          </p:cNvPr>
          <p:cNvSpPr txBox="1"/>
          <p:nvPr/>
        </p:nvSpPr>
        <p:spPr>
          <a:xfrm>
            <a:off x="2715491" y="48021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E24C5-2C85-1730-FFDE-D07B16D11A16}"/>
              </a:ext>
            </a:extLst>
          </p:cNvPr>
          <p:cNvSpPr txBox="1"/>
          <p:nvPr/>
        </p:nvSpPr>
        <p:spPr>
          <a:xfrm>
            <a:off x="2168237" y="5223866"/>
            <a:ext cx="359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Uncalibrated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481C0-893E-FCD6-07E7-D79367C519ED}"/>
              </a:ext>
            </a:extLst>
          </p:cNvPr>
          <p:cNvSpPr txBox="1"/>
          <p:nvPr/>
        </p:nvSpPr>
        <p:spPr>
          <a:xfrm>
            <a:off x="5961463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117E9-EDD2-315E-B0E3-A0775AAA9EC4}"/>
              </a:ext>
            </a:extLst>
          </p:cNvPr>
          <p:cNvSpPr txBox="1"/>
          <p:nvPr/>
        </p:nvSpPr>
        <p:spPr>
          <a:xfrm>
            <a:off x="8700655" y="47995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9695B-CCA6-0B16-1FFA-36B1D360709C}"/>
              </a:ext>
            </a:extLst>
          </p:cNvPr>
          <p:cNvSpPr txBox="1"/>
          <p:nvPr/>
        </p:nvSpPr>
        <p:spPr>
          <a:xfrm>
            <a:off x="7071831" y="5204185"/>
            <a:ext cx="3875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using </a:t>
            </a:r>
            <a:r>
              <a:rPr lang="en-US" sz="1400" dirty="0"/>
              <a:t>Kernel-Ridge Regression – Linear Kernel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B0188-0D40-5A5D-F79B-987C140F7E5C}"/>
              </a:ext>
            </a:extLst>
          </p:cNvPr>
          <p:cNvSpPr txBox="1"/>
          <p:nvPr/>
        </p:nvSpPr>
        <p:spPr>
          <a:xfrm>
            <a:off x="410400" y="5708073"/>
            <a:ext cx="932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Hyperparameters - 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alpha=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1.52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,kernel=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'linear'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5677184-F273-7434-9F29-EAEC3A3E87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7" t="54646" r="71528" b="21973"/>
          <a:stretch/>
        </p:blipFill>
        <p:spPr>
          <a:xfrm>
            <a:off x="6460213" y="1330041"/>
            <a:ext cx="5316152" cy="33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70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c03f7a817_0_16"/>
          <p:cNvSpPr txBox="1">
            <a:spLocks noGrp="1"/>
          </p:cNvSpPr>
          <p:nvPr>
            <p:ph type="title"/>
          </p:nvPr>
        </p:nvSpPr>
        <p:spPr>
          <a:xfrm>
            <a:off x="888490" y="566158"/>
            <a:ext cx="10250565" cy="53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K-Nearest Neighbors Regression</a:t>
            </a:r>
            <a:endParaRPr sz="2800" dirty="0"/>
          </a:p>
        </p:txBody>
      </p:sp>
      <p:sp>
        <p:nvSpPr>
          <p:cNvPr id="197" name="Google Shape;197;g1ac03f7a817_0_16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03" name="Google Shape;203;g1ac03f7a817_0_16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04" name="Google Shape;204;g1ac03f7a817_0_16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CAC77-6C1D-71DC-B41B-CD8DBB004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" t="20404" r="68813" b="55859"/>
          <a:stretch/>
        </p:blipFill>
        <p:spPr>
          <a:xfrm>
            <a:off x="62073" y="1268040"/>
            <a:ext cx="6304782" cy="34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AA795-09A8-74C4-FB05-675EA966E6BB}"/>
              </a:ext>
            </a:extLst>
          </p:cNvPr>
          <p:cNvSpPr txBox="1"/>
          <p:nvPr/>
        </p:nvSpPr>
        <p:spPr>
          <a:xfrm>
            <a:off x="113866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8F2FA-B684-8CC0-6985-B19A455C17BB}"/>
              </a:ext>
            </a:extLst>
          </p:cNvPr>
          <p:cNvSpPr txBox="1"/>
          <p:nvPr/>
        </p:nvSpPr>
        <p:spPr>
          <a:xfrm>
            <a:off x="2715491" y="48021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E24C5-2C85-1730-FFDE-D07B16D11A16}"/>
              </a:ext>
            </a:extLst>
          </p:cNvPr>
          <p:cNvSpPr txBox="1"/>
          <p:nvPr/>
        </p:nvSpPr>
        <p:spPr>
          <a:xfrm>
            <a:off x="2168237" y="5223866"/>
            <a:ext cx="359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Uncalibrated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481C0-893E-FCD6-07E7-D79367C519ED}"/>
              </a:ext>
            </a:extLst>
          </p:cNvPr>
          <p:cNvSpPr txBox="1"/>
          <p:nvPr/>
        </p:nvSpPr>
        <p:spPr>
          <a:xfrm>
            <a:off x="5961463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117E9-EDD2-315E-B0E3-A0775AAA9EC4}"/>
              </a:ext>
            </a:extLst>
          </p:cNvPr>
          <p:cNvSpPr txBox="1"/>
          <p:nvPr/>
        </p:nvSpPr>
        <p:spPr>
          <a:xfrm>
            <a:off x="8700655" y="47995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9695B-CCA6-0B16-1FFA-36B1D360709C}"/>
              </a:ext>
            </a:extLst>
          </p:cNvPr>
          <p:cNvSpPr txBox="1"/>
          <p:nvPr/>
        </p:nvSpPr>
        <p:spPr>
          <a:xfrm>
            <a:off x="7071831" y="5204185"/>
            <a:ext cx="3875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using </a:t>
            </a:r>
            <a:r>
              <a:rPr lang="en-US" sz="1400" dirty="0"/>
              <a:t>K-Nearest Neighbors Regression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B0188-0D40-5A5D-F79B-987C140F7E5C}"/>
              </a:ext>
            </a:extLst>
          </p:cNvPr>
          <p:cNvSpPr txBox="1"/>
          <p:nvPr/>
        </p:nvSpPr>
        <p:spPr>
          <a:xfrm>
            <a:off x="410400" y="5708073"/>
            <a:ext cx="9322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Hyperparameters -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leaf_size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n_neighbors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p=[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endParaRPr lang="en-US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11912D-B6A0-0A54-16EC-ECD43AEB3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7" t="43434" r="71591" b="34041"/>
          <a:stretch/>
        </p:blipFill>
        <p:spPr>
          <a:xfrm>
            <a:off x="6418648" y="1389475"/>
            <a:ext cx="5073620" cy="32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0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c03f7a817_0_16"/>
          <p:cNvSpPr txBox="1">
            <a:spLocks noGrp="1"/>
          </p:cNvSpPr>
          <p:nvPr>
            <p:ph type="title"/>
          </p:nvPr>
        </p:nvSpPr>
        <p:spPr>
          <a:xfrm>
            <a:off x="888490" y="566158"/>
            <a:ext cx="10250565" cy="53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Gaussian Process Regression</a:t>
            </a:r>
            <a:endParaRPr sz="2800" dirty="0"/>
          </a:p>
        </p:txBody>
      </p:sp>
      <p:sp>
        <p:nvSpPr>
          <p:cNvPr id="197" name="Google Shape;197;g1ac03f7a817_0_16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03" name="Google Shape;203;g1ac03f7a817_0_16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04" name="Google Shape;204;g1ac03f7a817_0_16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CAC77-6C1D-71DC-B41B-CD8DBB004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" t="20404" r="68813" b="55859"/>
          <a:stretch/>
        </p:blipFill>
        <p:spPr>
          <a:xfrm>
            <a:off x="62073" y="1268040"/>
            <a:ext cx="6304782" cy="34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AA795-09A8-74C4-FB05-675EA966E6BB}"/>
              </a:ext>
            </a:extLst>
          </p:cNvPr>
          <p:cNvSpPr txBox="1"/>
          <p:nvPr/>
        </p:nvSpPr>
        <p:spPr>
          <a:xfrm>
            <a:off x="113866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8F2FA-B684-8CC0-6985-B19A455C17BB}"/>
              </a:ext>
            </a:extLst>
          </p:cNvPr>
          <p:cNvSpPr txBox="1"/>
          <p:nvPr/>
        </p:nvSpPr>
        <p:spPr>
          <a:xfrm>
            <a:off x="2715491" y="48021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E24C5-2C85-1730-FFDE-D07B16D11A16}"/>
              </a:ext>
            </a:extLst>
          </p:cNvPr>
          <p:cNvSpPr txBox="1"/>
          <p:nvPr/>
        </p:nvSpPr>
        <p:spPr>
          <a:xfrm>
            <a:off x="2168237" y="5223866"/>
            <a:ext cx="359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Uncalibrated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481C0-893E-FCD6-07E7-D79367C519ED}"/>
              </a:ext>
            </a:extLst>
          </p:cNvPr>
          <p:cNvSpPr txBox="1"/>
          <p:nvPr/>
        </p:nvSpPr>
        <p:spPr>
          <a:xfrm>
            <a:off x="5961463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117E9-EDD2-315E-B0E3-A0775AAA9EC4}"/>
              </a:ext>
            </a:extLst>
          </p:cNvPr>
          <p:cNvSpPr txBox="1"/>
          <p:nvPr/>
        </p:nvSpPr>
        <p:spPr>
          <a:xfrm>
            <a:off x="8700655" y="47995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9695B-CCA6-0B16-1FFA-36B1D360709C}"/>
              </a:ext>
            </a:extLst>
          </p:cNvPr>
          <p:cNvSpPr txBox="1"/>
          <p:nvPr/>
        </p:nvSpPr>
        <p:spPr>
          <a:xfrm>
            <a:off x="7071831" y="5204185"/>
            <a:ext cx="3875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using </a:t>
            </a:r>
            <a:r>
              <a:rPr lang="en-US" sz="1400" dirty="0"/>
              <a:t>Gaussian Process Regression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B0188-0D40-5A5D-F79B-987C140F7E5C}"/>
              </a:ext>
            </a:extLst>
          </p:cNvPr>
          <p:cNvSpPr txBox="1"/>
          <p:nvPr/>
        </p:nvSpPr>
        <p:spPr>
          <a:xfrm>
            <a:off x="410400" y="5708073"/>
            <a:ext cx="9322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Hyperparameters - 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DotProduct+WhiteKernel,random_state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,n_restarts_optimizer=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,alpha=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0.025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3E030CC-581E-AC32-E04D-6F674B345B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" t="45051" r="71906" b="31384"/>
          <a:stretch/>
        </p:blipFill>
        <p:spPr>
          <a:xfrm>
            <a:off x="6448690" y="1329716"/>
            <a:ext cx="5299965" cy="34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50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>
            <a:spLocks noGrp="1"/>
          </p:cNvSpPr>
          <p:nvPr>
            <p:ph type="title"/>
          </p:nvPr>
        </p:nvSpPr>
        <p:spPr>
          <a:xfrm>
            <a:off x="665724" y="0"/>
            <a:ext cx="93720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3400"/>
              <a:buFont typeface="Corbel"/>
              <a:buNone/>
            </a:pPr>
            <a:r>
              <a:rPr lang="en-US" dirty="0"/>
              <a:t>Results </a:t>
            </a:r>
            <a:endParaRPr dirty="0"/>
          </a:p>
        </p:txBody>
      </p:sp>
      <p:sp>
        <p:nvSpPr>
          <p:cNvPr id="210" name="Google Shape;210;p8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11" name="Google Shape;211;p8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12" name="Google Shape;212;p8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graphicFrame>
        <p:nvGraphicFramePr>
          <p:cNvPr id="213" name="Google Shape;213;p8"/>
          <p:cNvGraphicFramePr/>
          <p:nvPr>
            <p:extLst>
              <p:ext uri="{D42A27DB-BD31-4B8C-83A1-F6EECF244321}">
                <p14:modId xmlns:p14="http://schemas.microsoft.com/office/powerpoint/2010/main" val="1296707194"/>
              </p:ext>
            </p:extLst>
          </p:nvPr>
        </p:nvGraphicFramePr>
        <p:xfrm>
          <a:off x="410402" y="1307382"/>
          <a:ext cx="11296692" cy="4913313"/>
        </p:xfrm>
        <a:graphic>
          <a:graphicData uri="http://schemas.openxmlformats.org/drawingml/2006/table">
            <a:tbl>
              <a:tblPr firstRow="1" bandRow="1">
                <a:noFill/>
                <a:tableStyleId>{7C3113E2-BF88-44FA-A771-32B2913C8055}</a:tableStyleId>
              </a:tblPr>
              <a:tblGrid>
                <a:gridCol w="1882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782">
                  <a:extLst>
                    <a:ext uri="{9D8B030D-6E8A-4147-A177-3AD203B41FA5}">
                      <a16:colId xmlns:a16="http://schemas.microsoft.com/office/drawing/2014/main" val="2123781027"/>
                    </a:ext>
                  </a:extLst>
                </a:gridCol>
                <a:gridCol w="1879907">
                  <a:extLst>
                    <a:ext uri="{9D8B030D-6E8A-4147-A177-3AD203B41FA5}">
                      <a16:colId xmlns:a16="http://schemas.microsoft.com/office/drawing/2014/main" val="2514398956"/>
                    </a:ext>
                  </a:extLst>
                </a:gridCol>
                <a:gridCol w="1877290">
                  <a:extLst>
                    <a:ext uri="{9D8B030D-6E8A-4147-A177-3AD203B41FA5}">
                      <a16:colId xmlns:a16="http://schemas.microsoft.com/office/drawing/2014/main" val="4100212995"/>
                    </a:ext>
                  </a:extLst>
                </a:gridCol>
                <a:gridCol w="1891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Model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R2 Score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MAE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Bias-Corrected MAE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RMSE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Bias-Corrected RMSE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Multiple Linear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0.87835272073687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31.439077413532154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5.069825233983e-17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1639.243542146327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0.02189087949712553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Elastic net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0.82029833769955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35.702603897544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4.5425634096489e-12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2421.548523101618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1.0227895096866129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Random Forest 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0.9833503950963756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9.728650023110072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-68.68278527573638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224.35978414707242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1.1594472973548777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/>
                        <a:t>Neural Networks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0.8651274361231321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28.944263405188195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1.42787659208035e-08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1817.459302724297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0.02259824765238459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Support Vector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0.8417385563565789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31.20870164212426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200.95735156192654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1788.8450986230682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1.7069897756749888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Regression Trees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orbel"/>
                          <a:ea typeface="Corbel"/>
                          <a:cs typeface="Corbel"/>
                          <a:sym typeface="Arial"/>
                        </a:rPr>
                        <a:t>0.993998722238167</a:t>
                      </a:r>
                      <a:endParaRPr sz="1400" b="1" u="none" strike="noStrike" cap="none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orbel"/>
                          <a:ea typeface="Corbel"/>
                          <a:cs typeface="Corbel"/>
                          <a:sym typeface="Arial"/>
                        </a:rPr>
                        <a:t>3.807009551195655</a:t>
                      </a:r>
                      <a:endParaRPr sz="1400" b="1" u="none" strike="noStrike" cap="none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orbel"/>
                          <a:ea typeface="Corbel"/>
                          <a:cs typeface="Corbel"/>
                          <a:sym typeface="Arial"/>
                        </a:rPr>
                        <a:t>0.23984522983123</a:t>
                      </a:r>
                      <a:endParaRPr sz="1400" b="1" u="none" strike="noStrike" cap="none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orbel"/>
                          <a:ea typeface="Corbel"/>
                          <a:cs typeface="Corbel"/>
                          <a:sym typeface="Arial"/>
                        </a:rPr>
                        <a:t>80.86950957967669</a:t>
                      </a:r>
                      <a:endParaRPr sz="1400" b="1" u="none" strike="noStrike" cap="none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1.0745660505547563</a:t>
                      </a:r>
                      <a:endParaRPr sz="1400" b="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385296321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Kernel Ridge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0.8365606921755824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32.5573688196638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4.10121666915722e-17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1964.6199620671018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0.0242156247257755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154923345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KNN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0.8283995337062441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28.73734955220596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-1.026896264332e-17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1919.1974902793347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0.02396552721517065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68103970"/>
                  </a:ext>
                </a:extLst>
              </a:tr>
              <a:tr h="4800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Gaussian Process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0.834467358741199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31.56940244032075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3.0457059880332e-17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rbel"/>
                          <a:ea typeface="Corbel"/>
                          <a:cs typeface="Corbel"/>
                          <a:sym typeface="Arial"/>
                        </a:rPr>
                        <a:t>1868.7144363279638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orbel"/>
                          <a:ea typeface="Corbel"/>
                          <a:cs typeface="Corbel"/>
                          <a:sym typeface="Arial"/>
                        </a:rPr>
                        <a:t>0.0234019714235519</a:t>
                      </a:r>
                      <a:endParaRPr sz="1400" b="1" u="none" strike="noStrike" cap="none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7459885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c03f7a817_0_34"/>
          <p:cNvSpPr txBox="1">
            <a:spLocks noGrp="1"/>
          </p:cNvSpPr>
          <p:nvPr>
            <p:ph type="title"/>
          </p:nvPr>
        </p:nvSpPr>
        <p:spPr>
          <a:xfrm>
            <a:off x="1063663" y="364543"/>
            <a:ext cx="9372000" cy="1183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 </a:t>
            </a:r>
            <a:endParaRPr dirty="0"/>
          </a:p>
        </p:txBody>
      </p:sp>
      <p:sp>
        <p:nvSpPr>
          <p:cNvPr id="221" name="Google Shape;221;g1ac03f7a817_0_34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22" name="Google Shape;222;g1ac03f7a817_0_34"/>
          <p:cNvSpPr txBox="1"/>
          <p:nvPr/>
        </p:nvSpPr>
        <p:spPr>
          <a:xfrm>
            <a:off x="953803" y="1548043"/>
            <a:ext cx="9281100" cy="458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</a:pPr>
            <a:r>
              <a:rPr lang="en-US" sz="2200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Regression Trees outperform all other models in all except one metric – Bias Corrected RMSE.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</a:pPr>
            <a:r>
              <a:rPr lang="en-US" sz="2200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Gaussian Process Regression outperforms in Bias Corrected RMSE.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</a:pPr>
            <a:r>
              <a:rPr lang="en-US" sz="2200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Multiple linear regression gives good results, despite being the simplest method being used.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</a:pPr>
            <a:r>
              <a:rPr lang="en-US" sz="2200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Elastic Net Regression provides the best linear fit among all models.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</a:pPr>
            <a:r>
              <a:rPr lang="en-US" sz="2200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Tuning the hyperparameters better could yield better results.</a:t>
            </a:r>
            <a:endParaRPr sz="2200" dirty="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</a:pPr>
            <a:r>
              <a:rPr lang="en-US" sz="2200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Incorporating more regression models – Long Short-Term Memory Neural Networks, Polynomial Regression, etc.</a:t>
            </a:r>
            <a:endParaRPr sz="2200" dirty="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</a:pPr>
            <a:r>
              <a:rPr lang="en-US" sz="2200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More performance metrics could be evaluated for a thorough analysis of all models.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</a:pPr>
            <a:r>
              <a:rPr lang="en-US" sz="2200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Future predictions could be made using the already available time series data.</a:t>
            </a:r>
            <a:endParaRPr sz="2200" dirty="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3" name="Google Shape;223;g1ac03f7a817_0_34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24" name="Google Shape;224;g1ac03f7a817_0_34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6FBD-7E86-F9EA-A424-9FADECFB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Notebook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0E554-EE9D-9B63-21E2-3050E2BDE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https://colab.research.google.com/drive/1Wc2aQuKnh5T270-bI9uvQKY2RS0YYw0J#scrollTo=tgvmwBF_CE4M</a:t>
            </a:r>
          </a:p>
          <a:p>
            <a:r>
              <a:rPr lang="en-US" dirty="0"/>
              <a:t>https://colab.research.google.com/drive/1Y3UVWEeNrUkN1jLxcPA9ziwjG1E9QnA5#scrollTo=mMS3if3i08yd</a:t>
            </a:r>
          </a:p>
          <a:p>
            <a:r>
              <a:rPr lang="en-US" dirty="0"/>
              <a:t>https://colab.research.google.com/drive/1g59kH_gilCRimcd8-Wc-F1D8dmA3QBp8#scrollTo=R2kauHlgnqNN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0666-E030-3E7D-2D5B-E3AB616C69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D8BC7-B9F9-1068-CE68-E54CD73191F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12/15/2022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155AA-35B4-9D59-52B5-FA6F12A65C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Calibrating Low-Cost Sensors using Regression </a:t>
            </a:r>
          </a:p>
        </p:txBody>
      </p:sp>
    </p:spTree>
    <p:extLst>
      <p:ext uri="{BB962C8B-B14F-4D97-AF65-F5344CB8AC3E}">
        <p14:creationId xmlns:p14="http://schemas.microsoft.com/office/powerpoint/2010/main" val="171447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570950" y="-139098"/>
            <a:ext cx="92175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3400"/>
              <a:buFont typeface="Corbel"/>
              <a:buNone/>
            </a:pPr>
            <a:r>
              <a:rPr lang="en-US" dirty="0"/>
              <a:t>Calibration</a:t>
            </a:r>
            <a:endParaRPr dirty="0"/>
          </a:p>
        </p:txBody>
      </p:sp>
      <p:sp>
        <p:nvSpPr>
          <p:cNvPr id="100" name="Google Shape;100;p2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102" name="Google Shape;102;p2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3048595" y="3269337"/>
            <a:ext cx="60971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3200995" y="3421737"/>
            <a:ext cx="60971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06" name="Google Shape;106;p2"/>
          <p:cNvGrpSpPr/>
          <p:nvPr/>
        </p:nvGrpSpPr>
        <p:grpSpPr>
          <a:xfrm>
            <a:off x="453403" y="1165954"/>
            <a:ext cx="11075981" cy="5970428"/>
            <a:chOff x="-64133" y="0"/>
            <a:chExt cx="11021974" cy="5350325"/>
          </a:xfrm>
        </p:grpSpPr>
        <p:cxnSp>
          <p:nvCxnSpPr>
            <p:cNvPr id="107" name="Google Shape;107;p2"/>
            <p:cNvCxnSpPr/>
            <p:nvPr/>
          </p:nvCxnSpPr>
          <p:spPr>
            <a:xfrm>
              <a:off x="0" y="0"/>
              <a:ext cx="10905000" cy="0"/>
            </a:xfrm>
            <a:prstGeom prst="straightConnector1">
              <a:avLst/>
            </a:prstGeom>
            <a:solidFill>
              <a:srgbClr val="4372C3"/>
            </a:solidFill>
            <a:ln w="25400" cap="flat" cmpd="sng">
              <a:solidFill>
                <a:srgbClr val="4372C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" name="Google Shape;108;p2"/>
            <p:cNvSpPr/>
            <p:nvPr/>
          </p:nvSpPr>
          <p:spPr>
            <a:xfrm>
              <a:off x="0" y="0"/>
              <a:ext cx="2181000" cy="24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52841" y="70698"/>
              <a:ext cx="2901600" cy="24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1900" dirty="0"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r>
                <a:rPr lang="en-US" sz="1900" b="0" i="0" u="none" strike="noStrike" cap="none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alibration is the comparison of measurement values delivered by a device under test with those of a calibration standard of known accuracy. Such a standard could be another measurement device of known accuracy, </a:t>
              </a:r>
              <a:endParaRPr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" name="Google Shape;110;p2"/>
            <p:cNvCxnSpPr/>
            <p:nvPr/>
          </p:nvCxnSpPr>
          <p:spPr>
            <a:xfrm>
              <a:off x="52841" y="2777105"/>
              <a:ext cx="10905000" cy="0"/>
            </a:xfrm>
            <a:prstGeom prst="straightConnector1">
              <a:avLst/>
            </a:prstGeom>
            <a:solidFill>
              <a:srgbClr val="4372C3"/>
            </a:solidFill>
            <a:ln w="25400" cap="flat" cmpd="sng">
              <a:solidFill>
                <a:srgbClr val="4372C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111;p2"/>
            <p:cNvSpPr/>
            <p:nvPr/>
          </p:nvSpPr>
          <p:spPr>
            <a:xfrm>
              <a:off x="0" y="2454300"/>
              <a:ext cx="2181000" cy="24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-64133" y="2896025"/>
              <a:ext cx="9804236" cy="24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algn="l"/>
              <a:r>
                <a: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sz="2000" dirty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reverse process to regression, where instead of a future dependent variable being predicted from known explanatory variables, a known observation of the dependent variables is used to predict a corresponding explanatory variable.</a:t>
              </a: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44589" y="2477429"/>
              <a:ext cx="8560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44589" y="3448844"/>
              <a:ext cx="8560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2344589" y="3448844"/>
              <a:ext cx="8560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344589" y="3934551"/>
              <a:ext cx="8560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2344589" y="3935772"/>
              <a:ext cx="8560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" name="Google Shape;125;p2"/>
            <p:cNvCxnSpPr/>
            <p:nvPr/>
          </p:nvCxnSpPr>
          <p:spPr>
            <a:xfrm>
              <a:off x="2181013" y="4882836"/>
              <a:ext cx="8724000" cy="0"/>
            </a:xfrm>
            <a:prstGeom prst="straightConnector1">
              <a:avLst/>
            </a:prstGeom>
            <a:solidFill>
              <a:srgbClr val="4372C3"/>
            </a:solidFill>
            <a:ln w="25400" cap="flat" cmpd="sng">
              <a:solidFill>
                <a:srgbClr val="BFC8E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 descr="A picture containing shape">
            <a:extLst>
              <a:ext uri="{FF2B5EF4-FFF2-40B4-BE49-F238E27FC236}">
                <a16:creationId xmlns:a16="http://schemas.microsoft.com/office/drawing/2014/main" id="{56EEDB81-DCF1-E5CE-7926-B3112AEB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440" y="1257051"/>
            <a:ext cx="4897340" cy="2833024"/>
          </a:xfrm>
          <a:prstGeom prst="rect">
            <a:avLst/>
          </a:prstGeom>
        </p:spPr>
      </p:pic>
      <p:pic>
        <p:nvPicPr>
          <p:cNvPr id="5" name="Picture 4" descr="A picture containing text, clock, device, gauge">
            <a:extLst>
              <a:ext uri="{FF2B5EF4-FFF2-40B4-BE49-F238E27FC236}">
                <a16:creationId xmlns:a16="http://schemas.microsoft.com/office/drawing/2014/main" id="{33948B87-6F81-4362-F7E9-B46FAB9C3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788" y="1242779"/>
            <a:ext cx="2915818" cy="2833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A5C39-5D1C-A72A-C8D5-E8E573CA31C7}"/>
              </a:ext>
            </a:extLst>
          </p:cNvPr>
          <p:cNvSpPr txBox="1"/>
          <p:nvPr/>
        </p:nvSpPr>
        <p:spPr>
          <a:xfrm>
            <a:off x="6249590" y="6200863"/>
            <a:ext cx="9694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Image ref:-</a:t>
            </a:r>
          </a:p>
          <a:p>
            <a:r>
              <a:rPr lang="en-US" sz="800" i="1" dirty="0"/>
              <a:t>https://blog.wika.com/knowhow/verification-or-calibration/?doing_wp_cron=1671143669.2394099235534667968750</a:t>
            </a:r>
          </a:p>
          <a:p>
            <a:r>
              <a:rPr lang="en-US" sz="800" i="1" dirty="0"/>
              <a:t>https://soluzionesolare.com/guides/difference-between-calibration-adjustment-accuracy-and-precision/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aba14ac9f5_0_19"/>
          <p:cNvSpPr txBox="1">
            <a:spLocks noGrp="1"/>
          </p:cNvSpPr>
          <p:nvPr>
            <p:ph type="title"/>
          </p:nvPr>
        </p:nvSpPr>
        <p:spPr>
          <a:xfrm>
            <a:off x="3302576" y="1954987"/>
            <a:ext cx="93720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100"/>
              <a:t>THANK YOU!</a:t>
            </a:r>
            <a:endParaRPr sz="5100"/>
          </a:p>
        </p:txBody>
      </p:sp>
      <p:sp>
        <p:nvSpPr>
          <p:cNvPr id="231" name="Google Shape;231;g1aba14ac9f5_0_19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33" name="Google Shape;233;g1aba14ac9f5_0_19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34" name="Google Shape;234;g1aba14ac9f5_0_19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677426" y="-359313"/>
            <a:ext cx="93720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3400"/>
              <a:buFont typeface="Corbel"/>
              <a:buNone/>
            </a:pPr>
            <a:r>
              <a:rPr lang="en-US"/>
              <a:t>Visualizing the Data</a:t>
            </a:r>
            <a:endParaRPr/>
          </a:p>
        </p:txBody>
      </p:sp>
      <p:sp>
        <p:nvSpPr>
          <p:cNvPr id="133" name="Google Shape;133;p3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34" name="Google Shape;134;p3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135" name="Google Shape;135;p3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sp>
        <p:nvSpPr>
          <p:cNvPr id="144" name="Google Shape;144;p3"/>
          <p:cNvSpPr txBox="1"/>
          <p:nvPr/>
        </p:nvSpPr>
        <p:spPr>
          <a:xfrm>
            <a:off x="4239003" y="6111765"/>
            <a:ext cx="383126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rbel"/>
                <a:ea typeface="Corbel"/>
                <a:cs typeface="Corbel"/>
                <a:sym typeface="Corbel"/>
              </a:rPr>
              <a:t>Time Period of Dataset:- Dec 12, 2019 to May 15 , 2020</a:t>
            </a:r>
            <a:endParaRPr sz="11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40;p3">
            <a:extLst>
              <a:ext uri="{FF2B5EF4-FFF2-40B4-BE49-F238E27FC236}">
                <a16:creationId xmlns:a16="http://schemas.microsoft.com/office/drawing/2014/main" id="{92E82C9E-A790-4E4D-976D-F5A12FF37AA1}"/>
              </a:ext>
            </a:extLst>
          </p:cNvPr>
          <p:cNvSpPr txBox="1"/>
          <p:nvPr/>
        </p:nvSpPr>
        <p:spPr>
          <a:xfrm>
            <a:off x="7471352" y="4553477"/>
            <a:ext cx="1729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RGM Values, Temperature, Relative Humidity - Predictor</a:t>
            </a:r>
            <a:endParaRPr sz="1400" b="0" i="0" u="sng" strike="noStrike" cap="none" dirty="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41;p3">
            <a:extLst>
              <a:ext uri="{FF2B5EF4-FFF2-40B4-BE49-F238E27FC236}">
                <a16:creationId xmlns:a16="http://schemas.microsoft.com/office/drawing/2014/main" id="{F23ABD24-545F-20EE-5D53-9EEC70144799}"/>
              </a:ext>
            </a:extLst>
          </p:cNvPr>
          <p:cNvSpPr txBox="1"/>
          <p:nvPr/>
        </p:nvSpPr>
        <p:spPr>
          <a:xfrm>
            <a:off x="7672242" y="2047384"/>
            <a:ext cx="172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 dirty="0">
                <a:latin typeface="Corbel"/>
                <a:ea typeface="Corbel"/>
                <a:cs typeface="Corbel"/>
                <a:sym typeface="Corbel"/>
              </a:rPr>
              <a:t>LCS</a:t>
            </a:r>
            <a:r>
              <a:rPr lang="en-US" sz="1400" b="0" i="0" u="sng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- </a:t>
            </a:r>
            <a:r>
              <a:rPr lang="en-US" sz="1400" b="0" i="0" u="sng" strike="noStrike" cap="none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Predictant</a:t>
            </a:r>
            <a:endParaRPr sz="1400" b="0" i="0" u="sng" strike="noStrike" cap="none" dirty="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" name="Google Shape;145;p3">
            <a:extLst>
              <a:ext uri="{FF2B5EF4-FFF2-40B4-BE49-F238E27FC236}">
                <a16:creationId xmlns:a16="http://schemas.microsoft.com/office/drawing/2014/main" id="{2236030F-CD3A-E845-7CC4-99588F9141A4}"/>
              </a:ext>
            </a:extLst>
          </p:cNvPr>
          <p:cNvSpPr/>
          <p:nvPr/>
        </p:nvSpPr>
        <p:spPr>
          <a:xfrm>
            <a:off x="7532254" y="2971113"/>
            <a:ext cx="1414500" cy="997200"/>
          </a:xfrm>
          <a:prstGeom prst="roundRect">
            <a:avLst>
              <a:gd name="adj" fmla="val 16667"/>
            </a:avLst>
          </a:prstGeom>
          <a:solidFill>
            <a:srgbClr val="4372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6;p3">
            <a:extLst>
              <a:ext uri="{FF2B5EF4-FFF2-40B4-BE49-F238E27FC236}">
                <a16:creationId xmlns:a16="http://schemas.microsoft.com/office/drawing/2014/main" id="{48EA544A-D669-FDEF-C158-E250396E89FF}"/>
              </a:ext>
            </a:extLst>
          </p:cNvPr>
          <p:cNvSpPr/>
          <p:nvPr/>
        </p:nvSpPr>
        <p:spPr>
          <a:xfrm rot="10800000">
            <a:off x="8137804" y="2450393"/>
            <a:ext cx="203400" cy="4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7;p3">
            <a:extLst>
              <a:ext uri="{FF2B5EF4-FFF2-40B4-BE49-F238E27FC236}">
                <a16:creationId xmlns:a16="http://schemas.microsoft.com/office/drawing/2014/main" id="{5629F8C5-B46F-FCB8-2BB9-52CAD9C1531D}"/>
              </a:ext>
            </a:extLst>
          </p:cNvPr>
          <p:cNvSpPr/>
          <p:nvPr/>
        </p:nvSpPr>
        <p:spPr>
          <a:xfrm rot="10800000">
            <a:off x="8132852" y="4088833"/>
            <a:ext cx="203400" cy="4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8;p3">
            <a:extLst>
              <a:ext uri="{FF2B5EF4-FFF2-40B4-BE49-F238E27FC236}">
                <a16:creationId xmlns:a16="http://schemas.microsoft.com/office/drawing/2014/main" id="{C3D7BEEC-A990-46CF-BA83-61686AD5A2DD}"/>
              </a:ext>
            </a:extLst>
          </p:cNvPr>
          <p:cNvSpPr txBox="1"/>
          <p:nvPr/>
        </p:nvSpPr>
        <p:spPr>
          <a:xfrm>
            <a:off x="7739104" y="3192361"/>
            <a:ext cx="10008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Model</a:t>
            </a:r>
            <a:endParaRPr sz="17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EBECBC-3813-0F49-E928-807BA0DC3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" t="34545" r="68608" b="17024"/>
          <a:stretch/>
        </p:blipFill>
        <p:spPr>
          <a:xfrm>
            <a:off x="1298057" y="887331"/>
            <a:ext cx="4797943" cy="52371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 txBox="1">
            <a:spLocks noGrp="1"/>
          </p:cNvSpPr>
          <p:nvPr>
            <p:ph type="title"/>
          </p:nvPr>
        </p:nvSpPr>
        <p:spPr>
          <a:xfrm>
            <a:off x="1104775" y="-162798"/>
            <a:ext cx="92433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3400"/>
              <a:buFont typeface="Corbel"/>
              <a:buNone/>
            </a:pPr>
            <a:r>
              <a:rPr lang="en-US" dirty="0"/>
              <a:t>Learning Calibration</a:t>
            </a:r>
            <a:endParaRPr dirty="0"/>
          </a:p>
        </p:txBody>
      </p:sp>
      <p:sp>
        <p:nvSpPr>
          <p:cNvPr id="154" name="Google Shape;154;p4"/>
          <p:cNvSpPr txBox="1">
            <a:spLocks noGrp="1"/>
          </p:cNvSpPr>
          <p:nvPr>
            <p:ph type="body" idx="1"/>
          </p:nvPr>
        </p:nvSpPr>
        <p:spPr>
          <a:xfrm>
            <a:off x="986975" y="1286600"/>
            <a:ext cx="5012400" cy="50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0312" lvl="0" indent="-159512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Datasets used : 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ighlight>
                  <a:srgbClr val="FFFFFF"/>
                </a:highlight>
              </a:rPr>
              <a:t>Low-Cost Sensor (LCS) Hourly Dataset </a:t>
            </a: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ighlight>
                  <a:srgbClr val="FFFFFF"/>
                </a:highlight>
              </a:rPr>
              <a:t>Reference Grade Monitor (RGM) Daily Dataset</a:t>
            </a: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ighlight>
                  <a:srgbClr val="FFFFFF"/>
                </a:highlight>
              </a:rPr>
              <a:t>For Location </a:t>
            </a:r>
            <a:endParaRPr sz="1800" dirty="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210312" lvl="0" indent="-159512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The problem of Calibration of Low-Cost Sensors is as follows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 u="sng" dirty="0">
                <a:solidFill>
                  <a:schemeClr val="dk2"/>
                </a:solidFill>
              </a:rPr>
              <a:t>Given ‘n’ days:</a:t>
            </a:r>
            <a:endParaRPr sz="1800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 dirty="0">
                <a:solidFill>
                  <a:schemeClr val="dk2"/>
                </a:solidFill>
              </a:rPr>
              <a:t>(a) </a:t>
            </a:r>
            <a:r>
              <a:rPr lang="en-US" sz="1800" b="1" dirty="0">
                <a:solidFill>
                  <a:schemeClr val="dk2"/>
                </a:solidFill>
              </a:rPr>
              <a:t>W ∈ R</a:t>
            </a:r>
            <a:r>
              <a:rPr lang="en-US" sz="1800" b="1" baseline="30000" dirty="0">
                <a:solidFill>
                  <a:schemeClr val="dk2"/>
                </a:solidFill>
              </a:rPr>
              <a:t>n×d1</a:t>
            </a:r>
            <a:r>
              <a:rPr lang="en-US" sz="1800" b="1" dirty="0">
                <a:solidFill>
                  <a:schemeClr val="dk2"/>
                </a:solidFill>
              </a:rPr>
              <a:t>   </a:t>
            </a:r>
            <a:r>
              <a:rPr lang="en-US" sz="1800" dirty="0">
                <a:solidFill>
                  <a:schemeClr val="dk2"/>
                </a:solidFill>
              </a:rPr>
              <a:t>…   d1 = features describing daily weather and RGM values.</a:t>
            </a:r>
            <a:endParaRPr sz="1800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 dirty="0">
                <a:solidFill>
                  <a:schemeClr val="dk2"/>
                </a:solidFill>
              </a:rPr>
              <a:t>(b) </a:t>
            </a:r>
            <a:r>
              <a:rPr lang="en-US" sz="1800" b="1" dirty="0">
                <a:solidFill>
                  <a:schemeClr val="dk2"/>
                </a:solidFill>
              </a:rPr>
              <a:t>Z ∈ R</a:t>
            </a:r>
            <a:r>
              <a:rPr lang="en-US" sz="1800" b="1" baseline="30000" dirty="0">
                <a:solidFill>
                  <a:schemeClr val="dk2"/>
                </a:solidFill>
              </a:rPr>
              <a:t>n</a:t>
            </a:r>
            <a:r>
              <a:rPr lang="en-US" sz="1800" b="1" dirty="0">
                <a:solidFill>
                  <a:schemeClr val="dk2"/>
                </a:solidFill>
              </a:rPr>
              <a:t>    </a:t>
            </a:r>
            <a:r>
              <a:rPr lang="en-US" sz="1800" dirty="0">
                <a:solidFill>
                  <a:schemeClr val="dk2"/>
                </a:solidFill>
              </a:rPr>
              <a:t>…   column vector with LCS as features.</a:t>
            </a:r>
            <a:endParaRPr sz="1800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 u="sng" dirty="0">
                <a:solidFill>
                  <a:schemeClr val="dk2"/>
                </a:solidFill>
              </a:rPr>
              <a:t>Objective:</a:t>
            </a:r>
            <a:endParaRPr sz="1800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 dirty="0">
                <a:solidFill>
                  <a:schemeClr val="dk2"/>
                </a:solidFill>
              </a:rPr>
              <a:t>At a given timestep t, predict the LCS value matrix </a:t>
            </a:r>
            <a:r>
              <a:rPr lang="en-US" sz="1800" b="1" dirty="0">
                <a:solidFill>
                  <a:schemeClr val="dk2"/>
                </a:solidFill>
              </a:rPr>
              <a:t>Z ∈ R</a:t>
            </a:r>
            <a:r>
              <a:rPr lang="en-US" sz="1800" b="1" baseline="30000" dirty="0">
                <a:solidFill>
                  <a:schemeClr val="dk2"/>
                </a:solidFill>
              </a:rPr>
              <a:t>n</a:t>
            </a:r>
            <a:r>
              <a:rPr lang="en-US" sz="1800" dirty="0">
                <a:solidFill>
                  <a:schemeClr val="dk2"/>
                </a:solidFill>
              </a:rPr>
              <a:t>, given the temperature and RGM  values matrix</a:t>
            </a:r>
            <a:r>
              <a:rPr lang="en-US" sz="1800" b="1" dirty="0">
                <a:solidFill>
                  <a:schemeClr val="dk2"/>
                </a:solidFill>
              </a:rPr>
              <a:t> W ∈ R</a:t>
            </a:r>
            <a:r>
              <a:rPr lang="en-US" sz="1800" b="1" baseline="30000" dirty="0">
                <a:solidFill>
                  <a:schemeClr val="dk2"/>
                </a:solidFill>
              </a:rPr>
              <a:t>n×d1</a:t>
            </a:r>
            <a:r>
              <a:rPr lang="en-US" sz="1800" b="1" dirty="0">
                <a:solidFill>
                  <a:schemeClr val="dk2"/>
                </a:solidFill>
              </a:rPr>
              <a:t>  </a:t>
            </a:r>
            <a:r>
              <a:rPr lang="en-US" sz="1800" dirty="0">
                <a:solidFill>
                  <a:schemeClr val="dk2"/>
                </a:solidFill>
              </a:rPr>
              <a:t>at that time.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 u="sng" dirty="0">
                <a:solidFill>
                  <a:schemeClr val="dk2"/>
                </a:solidFill>
              </a:rPr>
              <a:t>Solution:</a:t>
            </a:r>
            <a:endParaRPr sz="1800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800" dirty="0">
                <a:solidFill>
                  <a:schemeClr val="dk2"/>
                </a:solidFill>
              </a:rPr>
              <a:t>Estimate a function, </a:t>
            </a:r>
            <a:r>
              <a:rPr lang="en-US" sz="1800" b="1" dirty="0">
                <a:solidFill>
                  <a:schemeClr val="dk2"/>
                </a:solidFill>
              </a:rPr>
              <a:t>F(Wi) = Zi</a:t>
            </a:r>
            <a:endParaRPr sz="1800" b="1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210312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1800" dirty="0">
                <a:solidFill>
                  <a:schemeClr val="dk2"/>
                </a:solidFill>
              </a:rPr>
              <a:t>.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55" name="Google Shape;155;p4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157" name="Google Shape;157;p4"/>
          <p:cNvSpPr txBox="1">
            <a:spLocks noGrp="1"/>
          </p:cNvSpPr>
          <p:nvPr>
            <p:ph type="ftr" idx="11"/>
          </p:nvPr>
        </p:nvSpPr>
        <p:spPr>
          <a:xfrm>
            <a:off x="1637716" y="673115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pic>
        <p:nvPicPr>
          <p:cNvPr id="160" name="Google Shape;16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962" y="1286600"/>
            <a:ext cx="3827063" cy="43468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63285A-2C10-C5BB-B856-D5DAE6EF7DDE}"/>
              </a:ext>
            </a:extLst>
          </p:cNvPr>
          <p:cNvSpPr txBox="1"/>
          <p:nvPr/>
        </p:nvSpPr>
        <p:spPr>
          <a:xfrm>
            <a:off x="7621190" y="6290846"/>
            <a:ext cx="9694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Image ref:-</a:t>
            </a:r>
          </a:p>
          <a:p>
            <a:r>
              <a:rPr lang="en-US" sz="800" i="1" dirty="0"/>
              <a:t>https://www.coleparmer.com/i/davis-instruments-6162-plus-wireless-weather-station-uv-solar/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2587-88B4-DEEA-BF23-4D0FD0A1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Performance of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DE2AF-6F38-803B-2377-650182B28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9700" y="1556281"/>
            <a:ext cx="9722427" cy="4620682"/>
          </a:xfrm>
        </p:spPr>
        <p:txBody>
          <a:bodyPr>
            <a:normAutofit/>
          </a:bodyPr>
          <a:lstStyle/>
          <a:p>
            <a:r>
              <a:rPr lang="en-US" sz="2000" dirty="0"/>
              <a:t>The performance metrics used in the study are as follows:- </a:t>
            </a:r>
          </a:p>
          <a:p>
            <a:pPr marL="553212" lvl="0" indent="-342900" algn="l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SzPts val="935"/>
              <a:buAutoNum type="arabicPeriod"/>
            </a:pPr>
            <a:r>
              <a:rPr lang="en-US" sz="2000" dirty="0">
                <a:solidFill>
                  <a:schemeClr val="dk2"/>
                </a:solidFill>
              </a:rPr>
              <a:t>Root Mean Square Error &amp; Bias-corrected mean-normalized RMSE</a:t>
            </a:r>
          </a:p>
          <a:p>
            <a:pPr marL="553212" lvl="0" indent="-342900" algn="l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SzPts val="935"/>
              <a:buAutoNum type="arabicPeriod"/>
            </a:pPr>
            <a:endParaRPr lang="en-US" sz="2000" dirty="0">
              <a:solidFill>
                <a:schemeClr val="dk2"/>
              </a:solidFill>
            </a:endParaRPr>
          </a:p>
          <a:p>
            <a:pPr marL="553212" lvl="0" indent="-342900" algn="l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SzPts val="935"/>
              <a:buAutoNum type="arabicPeriod"/>
            </a:pPr>
            <a:endParaRPr lang="en-US" sz="2000" dirty="0">
              <a:solidFill>
                <a:schemeClr val="dk2"/>
              </a:solidFill>
            </a:endParaRPr>
          </a:p>
          <a:p>
            <a:pPr marL="553212" lvl="0" indent="-342900" algn="l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SzPts val="935"/>
              <a:buAutoNum type="arabicPeriod"/>
            </a:pPr>
            <a:endParaRPr lang="en-US" sz="2000" dirty="0">
              <a:solidFill>
                <a:schemeClr val="dk2"/>
              </a:solidFill>
            </a:endParaRPr>
          </a:p>
          <a:p>
            <a:pPr marL="553212" lvl="0" indent="-342900" algn="l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SzPts val="935"/>
              <a:buAutoNum type="arabicPeriod"/>
            </a:pPr>
            <a:r>
              <a:rPr lang="en-US" sz="2000" dirty="0">
                <a:solidFill>
                  <a:schemeClr val="dk2"/>
                </a:solidFill>
              </a:rPr>
              <a:t>R2 score ( Coefficient of determination)</a:t>
            </a:r>
          </a:p>
          <a:p>
            <a:pPr marL="553212" lvl="0" indent="-342900" algn="l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SzPts val="935"/>
              <a:buAutoNum type="arabicPeriod"/>
            </a:pPr>
            <a:endParaRPr lang="en-US" sz="2000" dirty="0">
              <a:solidFill>
                <a:schemeClr val="dk2"/>
              </a:solidFill>
            </a:endParaRPr>
          </a:p>
          <a:p>
            <a:pPr marL="553212" lvl="0" indent="-342900" algn="l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SzPts val="935"/>
              <a:buAutoNum type="arabicPeriod"/>
            </a:pPr>
            <a:endParaRPr lang="en-US" sz="2000" dirty="0">
              <a:solidFill>
                <a:schemeClr val="dk2"/>
              </a:solidFill>
            </a:endParaRPr>
          </a:p>
          <a:p>
            <a:pPr marL="553212" lvl="0" indent="-342900" algn="l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SzPts val="935"/>
              <a:buAutoNum type="arabicPeriod"/>
            </a:pPr>
            <a:endParaRPr lang="en-US" sz="2000" dirty="0">
              <a:solidFill>
                <a:schemeClr val="dk2"/>
              </a:solidFill>
            </a:endParaRPr>
          </a:p>
          <a:p>
            <a:pPr marL="553212" lvl="0" indent="-342900" algn="l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SzPts val="935"/>
              <a:buAutoNum type="arabicPeriod"/>
            </a:pPr>
            <a:r>
              <a:rPr lang="en-US" sz="2000" dirty="0">
                <a:solidFill>
                  <a:schemeClr val="dk2"/>
                </a:solidFill>
              </a:rPr>
              <a:t>Mean Absolute Error &amp; Bias-corrected mean-normalized MAE</a:t>
            </a:r>
          </a:p>
          <a:p>
            <a:endParaRPr lang="en-US" sz="2000" dirty="0"/>
          </a:p>
          <a:p>
            <a:pPr marL="88900" indent="0">
              <a:buNone/>
            </a:pP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A399D-B9F4-D0B8-5DC3-A393C3B406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5880E5-3140-7B2F-A354-31D79CC4805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12/15/2022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997D11-A2D3-73B0-8BBC-343514055D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Calibrating Low-Cost Sensors using Regression </a:t>
            </a:r>
          </a:p>
        </p:txBody>
      </p:sp>
      <p:pic>
        <p:nvPicPr>
          <p:cNvPr id="9" name="Picture 8" descr="A picture containing Word&#10;&#10;Description automatically generated">
            <a:extLst>
              <a:ext uri="{FF2B5EF4-FFF2-40B4-BE49-F238E27FC236}">
                <a16:creationId xmlns:a16="http://schemas.microsoft.com/office/drawing/2014/main" id="{2C71AAD3-734B-1E2E-9F84-9994C757C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4" t="32624" r="66162" b="60303"/>
          <a:stretch/>
        </p:blipFill>
        <p:spPr>
          <a:xfrm>
            <a:off x="1911927" y="5301719"/>
            <a:ext cx="3048001" cy="723539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707DE5F-434F-1B95-74CB-E3EECAA6E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5" t="52121" r="56376" b="40404"/>
          <a:stretch/>
        </p:blipFill>
        <p:spPr>
          <a:xfrm>
            <a:off x="5017461" y="5225519"/>
            <a:ext cx="4429226" cy="723539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0329E9D-8D64-D522-483D-06473D589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6" t="19394" r="62562" b="73434"/>
          <a:stretch/>
        </p:blipFill>
        <p:spPr>
          <a:xfrm>
            <a:off x="2355274" y="2497666"/>
            <a:ext cx="3235036" cy="748169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7AE13A18-8EE7-2736-C97B-2262FEAFE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3" t="58687" r="59829" b="30763"/>
          <a:stretch/>
        </p:blipFill>
        <p:spPr>
          <a:xfrm>
            <a:off x="5694217" y="2429031"/>
            <a:ext cx="3290455" cy="9618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EA3883-421C-1278-2A16-BAA256CFD15D}"/>
              </a:ext>
            </a:extLst>
          </p:cNvPr>
          <p:cNvSpPr txBox="1"/>
          <p:nvPr/>
        </p:nvSpPr>
        <p:spPr>
          <a:xfrm>
            <a:off x="8722627" y="6232185"/>
            <a:ext cx="9694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Image ref:-</a:t>
            </a:r>
          </a:p>
          <a:p>
            <a:r>
              <a:rPr lang="en-US" sz="800" i="1" dirty="0">
                <a:hlinkClick r:id="rId4"/>
              </a:rPr>
              <a:t>https://www.sciencedirect.com/science/article/pii/S0021850221005644</a:t>
            </a:r>
            <a:endParaRPr lang="en-US" sz="800" i="1" dirty="0"/>
          </a:p>
          <a:p>
            <a:r>
              <a:rPr lang="en-US" sz="800" i="1" dirty="0"/>
              <a:t>https://en.wikipedia.org/wiki/Coefficient_of_determination</a:t>
            </a:r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C7253B-57C8-CD8E-A870-BA7307C1F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95" t="45859" r="79041" b="48738"/>
          <a:stretch/>
        </p:blipFill>
        <p:spPr>
          <a:xfrm>
            <a:off x="1487865" y="3928296"/>
            <a:ext cx="1899571" cy="670707"/>
          </a:xfrm>
          <a:prstGeom prst="rect">
            <a:avLst/>
          </a:prstGeom>
        </p:spPr>
      </p:pic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2D71BB-2357-842A-9E17-F31CA5CE9B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89" t="55983" r="71987" b="38944"/>
          <a:stretch/>
        </p:blipFill>
        <p:spPr>
          <a:xfrm>
            <a:off x="3041072" y="3963010"/>
            <a:ext cx="2653145" cy="595636"/>
          </a:xfrm>
          <a:prstGeom prst="rect">
            <a:avLst/>
          </a:prstGeom>
        </p:spPr>
      </p:pic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6A9D39-EB9F-C28D-E119-F1575069A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84" t="64142" r="75505" b="31530"/>
          <a:stretch/>
        </p:blipFill>
        <p:spPr>
          <a:xfrm>
            <a:off x="5740340" y="3965832"/>
            <a:ext cx="2446656" cy="595636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747059-23AE-2036-E6EF-2CE3097ED7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95" t="73069" r="78978" b="22104"/>
          <a:stretch/>
        </p:blipFill>
        <p:spPr>
          <a:xfrm>
            <a:off x="7907481" y="3940087"/>
            <a:ext cx="2047369" cy="64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4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0C1A-28A7-F6F9-4D9F-B259CF21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82B0E-3325-FAB4-6896-30F55C13C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Preprocessing was done by converting both datasets to daily average values for LCS and RGM Values.</a:t>
            </a:r>
          </a:p>
          <a:p>
            <a:r>
              <a:rPr lang="en-US" dirty="0"/>
              <a:t>Further, both datasets were scaled using Minmax scaling so that the values of both datasets range from 0 to 500.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57959-DBE8-02C5-6F26-85D59E09A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0A9A2A-FD4D-93A7-6AE4-9EF21C5D1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63" t="33839" r="43998" b="35338"/>
          <a:stretch/>
        </p:blipFill>
        <p:spPr>
          <a:xfrm>
            <a:off x="2991062" y="3123372"/>
            <a:ext cx="4725920" cy="327050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BDE58-AD5F-9895-A655-F274CC632DC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12/15/2022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E8C97-3098-E69E-1C62-A2BC05A38A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Calibrating Low-Cost Sensors using Regression </a:t>
            </a:r>
          </a:p>
        </p:txBody>
      </p:sp>
    </p:spTree>
    <p:extLst>
      <p:ext uri="{BB962C8B-B14F-4D97-AF65-F5344CB8AC3E}">
        <p14:creationId xmlns:p14="http://schemas.microsoft.com/office/powerpoint/2010/main" val="418812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title"/>
          </p:nvPr>
        </p:nvSpPr>
        <p:spPr>
          <a:xfrm>
            <a:off x="1094600" y="3"/>
            <a:ext cx="900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F00"/>
              </a:buClr>
              <a:buSzPts val="3400"/>
              <a:buFont typeface="Corbel"/>
              <a:buNone/>
            </a:pPr>
            <a:r>
              <a:rPr lang="en-US"/>
              <a:t>Machine Learning Models</a:t>
            </a:r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grpSp>
        <p:nvGrpSpPr>
          <p:cNvPr id="169" name="Google Shape;169;p5"/>
          <p:cNvGrpSpPr/>
          <p:nvPr/>
        </p:nvGrpSpPr>
        <p:grpSpPr>
          <a:xfrm>
            <a:off x="2584500" y="1273575"/>
            <a:ext cx="6003341" cy="5265731"/>
            <a:chOff x="591" y="86031"/>
            <a:chExt cx="4609091" cy="4449287"/>
          </a:xfrm>
        </p:grpSpPr>
        <p:sp>
          <p:nvSpPr>
            <p:cNvPr id="170" name="Google Shape;170;p5"/>
            <p:cNvSpPr/>
            <p:nvPr/>
          </p:nvSpPr>
          <p:spPr>
            <a:xfrm>
              <a:off x="1633118" y="86031"/>
              <a:ext cx="1344000" cy="1344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7A99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 txBox="1"/>
            <p:nvPr/>
          </p:nvSpPr>
          <p:spPr>
            <a:xfrm>
              <a:off x="1771358" y="282831"/>
              <a:ext cx="1101600" cy="9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orbel"/>
                <a:buNone/>
              </a:pPr>
              <a:r>
                <a:rPr lang="en-US" sz="2600" b="0" i="0" u="none" strike="noStrike" cap="none" dirty="0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Cluster Based</a:t>
              </a:r>
              <a:endParaRPr sz="26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3265664" y="1272146"/>
              <a:ext cx="1344000" cy="1344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7A99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3311282" y="1468942"/>
              <a:ext cx="1298400" cy="9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orbel"/>
                <a:buNone/>
              </a:pPr>
              <a:r>
                <a:rPr lang="en-US" sz="2600" b="0" i="0" u="none" strike="noStrike" cap="none" dirty="0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Neural networks</a:t>
              </a:r>
              <a:endParaRPr sz="26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642087" y="3191318"/>
              <a:ext cx="1344000" cy="1344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7A99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 txBox="1"/>
            <p:nvPr/>
          </p:nvSpPr>
          <p:spPr>
            <a:xfrm>
              <a:off x="2758192" y="3388123"/>
              <a:ext cx="1101600" cy="9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orbel"/>
                <a:buNone/>
              </a:pPr>
              <a:r>
                <a:rPr lang="en-US" sz="2600" b="0" i="0" u="none" strike="noStrike" cap="none" dirty="0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Statistical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orbel"/>
                <a:buNone/>
              </a:pPr>
              <a:r>
                <a:rPr lang="en-US" sz="2600" dirty="0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Methods</a:t>
              </a:r>
              <a:endParaRPr sz="2600" b="0" i="0" u="none" strike="noStrike" cap="none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624150" y="3191318"/>
              <a:ext cx="1344000" cy="1344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7A99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 txBox="1"/>
            <p:nvPr/>
          </p:nvSpPr>
          <p:spPr>
            <a:xfrm>
              <a:off x="820954" y="3388122"/>
              <a:ext cx="950400" cy="9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orbel"/>
                <a:buNone/>
              </a:pPr>
              <a:r>
                <a:rPr lang="en-US" sz="2000" b="0" i="0" u="none" strike="noStrike" cap="none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Linear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orbel"/>
                <a:buNone/>
              </a:pPr>
              <a:r>
                <a:rPr lang="en-US" sz="2000" dirty="0">
                  <a:solidFill>
                    <a:schemeClr val="dk2"/>
                  </a:solidFill>
                </a:rPr>
                <a:t>Methods</a:t>
              </a:r>
              <a:endParaRPr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91" y="1235253"/>
              <a:ext cx="1344000" cy="1344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7A99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 txBox="1"/>
            <p:nvPr/>
          </p:nvSpPr>
          <p:spPr>
            <a:xfrm>
              <a:off x="102206" y="1497036"/>
              <a:ext cx="1168200" cy="9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orbel"/>
                <a:buNone/>
              </a:pPr>
              <a:r>
                <a:rPr lang="en-US" sz="2500" dirty="0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Tree Based</a:t>
              </a:r>
              <a:endParaRPr sz="2500" dirty="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80" name="Google Shape;180;p5"/>
          <p:cNvSpPr txBox="1"/>
          <p:nvPr/>
        </p:nvSpPr>
        <p:spPr>
          <a:xfrm>
            <a:off x="1565996" y="5609727"/>
            <a:ext cx="20655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Linear </a:t>
            </a:r>
            <a:r>
              <a:rPr lang="en-US" dirty="0">
                <a:latin typeface="Corbel"/>
                <a:ea typeface="Corbel"/>
                <a:cs typeface="Corbel"/>
                <a:sym typeface="Corbel"/>
              </a:rPr>
              <a:t>Regression</a:t>
            </a:r>
            <a:endParaRPr lang="en-US" sz="1400" b="0" i="0" u="none" strike="noStrike" cap="none" dirty="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Corbel"/>
                <a:ea typeface="Corbel"/>
                <a:cs typeface="Corbel"/>
                <a:sym typeface="Corbel"/>
              </a:rPr>
              <a:t>Elastic Net Regression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Support Vector Regression</a:t>
            </a:r>
            <a:endParaRPr sz="1400" b="0" i="0" u="none" strike="noStrike" cap="none" dirty="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6552750" y="1183500"/>
            <a:ext cx="2493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Corbel"/>
                <a:ea typeface="Corbel"/>
                <a:cs typeface="Corbel"/>
                <a:sym typeface="Corbel"/>
              </a:rPr>
              <a:t>KNN Regressor</a:t>
            </a:r>
            <a:endParaRPr sz="1400" b="0" i="0" u="none" strike="noStrike" cap="none" dirty="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4690750" y="3305329"/>
            <a:ext cx="1750500" cy="1590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7A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 txBox="1"/>
          <p:nvPr/>
        </p:nvSpPr>
        <p:spPr>
          <a:xfrm>
            <a:off x="4982138" y="3638925"/>
            <a:ext cx="112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ML Models</a:t>
            </a:r>
            <a:endParaRPr sz="24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6" name="Google Shape;186;p5"/>
          <p:cNvSpPr/>
          <p:nvPr/>
        </p:nvSpPr>
        <p:spPr>
          <a:xfrm rot="-9652816">
            <a:off x="4303823" y="3508836"/>
            <a:ext cx="357205" cy="453975"/>
          </a:xfrm>
          <a:prstGeom prst="rightArrow">
            <a:avLst>
              <a:gd name="adj1" fmla="val 60000"/>
              <a:gd name="adj2" fmla="val 54854"/>
            </a:avLst>
          </a:prstGeom>
          <a:solidFill>
            <a:srgbClr val="C4D1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 rot="-580078">
            <a:off x="6476958" y="3588018"/>
            <a:ext cx="357274" cy="453499"/>
          </a:xfrm>
          <a:prstGeom prst="rightArrow">
            <a:avLst>
              <a:gd name="adj1" fmla="val 60000"/>
              <a:gd name="adj2" fmla="val 54854"/>
            </a:avLst>
          </a:prstGeom>
          <a:solidFill>
            <a:srgbClr val="C4D1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/>
          <p:nvPr/>
        </p:nvSpPr>
        <p:spPr>
          <a:xfrm rot="-5400000">
            <a:off x="5363953" y="2816978"/>
            <a:ext cx="357000" cy="453900"/>
          </a:xfrm>
          <a:prstGeom prst="rightArrow">
            <a:avLst>
              <a:gd name="adj1" fmla="val 60000"/>
              <a:gd name="adj2" fmla="val 54854"/>
            </a:avLst>
          </a:prstGeom>
          <a:solidFill>
            <a:srgbClr val="C4D1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/>
          <p:nvPr/>
        </p:nvSpPr>
        <p:spPr>
          <a:xfrm rot="7440623">
            <a:off x="4731323" y="4706926"/>
            <a:ext cx="357205" cy="453639"/>
          </a:xfrm>
          <a:prstGeom prst="rightArrow">
            <a:avLst>
              <a:gd name="adj1" fmla="val 60000"/>
              <a:gd name="adj2" fmla="val 54854"/>
            </a:avLst>
          </a:prstGeom>
          <a:solidFill>
            <a:srgbClr val="C4D1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 rot="2403496">
            <a:off x="6086119" y="4706829"/>
            <a:ext cx="357073" cy="453754"/>
          </a:xfrm>
          <a:prstGeom prst="rightArrow">
            <a:avLst>
              <a:gd name="adj1" fmla="val 60000"/>
              <a:gd name="adj2" fmla="val 54854"/>
            </a:avLst>
          </a:prstGeom>
          <a:solidFill>
            <a:srgbClr val="C4D1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80;p5">
            <a:extLst>
              <a:ext uri="{FF2B5EF4-FFF2-40B4-BE49-F238E27FC236}">
                <a16:creationId xmlns:a16="http://schemas.microsoft.com/office/drawing/2014/main" id="{F7653431-74DE-8D4B-1E7E-3FB3AD4B654D}"/>
              </a:ext>
            </a:extLst>
          </p:cNvPr>
          <p:cNvSpPr txBox="1"/>
          <p:nvPr/>
        </p:nvSpPr>
        <p:spPr>
          <a:xfrm>
            <a:off x="488175" y="3164225"/>
            <a:ext cx="2065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Decision Trees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Corbel"/>
                <a:ea typeface="Corbel"/>
                <a:cs typeface="Corbel"/>
                <a:sym typeface="Corbel"/>
              </a:rPr>
              <a:t>Random Forests</a:t>
            </a:r>
            <a:endParaRPr sz="1400" b="0" i="0" u="none" strike="noStrike" cap="none" dirty="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81;p5">
            <a:extLst>
              <a:ext uri="{FF2B5EF4-FFF2-40B4-BE49-F238E27FC236}">
                <a16:creationId xmlns:a16="http://schemas.microsoft.com/office/drawing/2014/main" id="{699754BA-04E5-7027-C2BF-C4BC0D4909E5}"/>
              </a:ext>
            </a:extLst>
          </p:cNvPr>
          <p:cNvSpPr txBox="1"/>
          <p:nvPr/>
        </p:nvSpPr>
        <p:spPr>
          <a:xfrm>
            <a:off x="7926835" y="5394597"/>
            <a:ext cx="2493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Gaussian process regressor</a:t>
            </a:r>
            <a:endParaRPr sz="1400" b="0" i="0" u="none" strike="noStrike" cap="none" dirty="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c03f7a817_0_16"/>
          <p:cNvSpPr txBox="1">
            <a:spLocks noGrp="1"/>
          </p:cNvSpPr>
          <p:nvPr>
            <p:ph type="title"/>
          </p:nvPr>
        </p:nvSpPr>
        <p:spPr>
          <a:xfrm>
            <a:off x="888490" y="566158"/>
            <a:ext cx="10250565" cy="53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Multiple Linear Regression</a:t>
            </a:r>
            <a:endParaRPr sz="2800" dirty="0"/>
          </a:p>
        </p:txBody>
      </p:sp>
      <p:sp>
        <p:nvSpPr>
          <p:cNvPr id="197" name="Google Shape;197;g1ac03f7a817_0_16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3" name="Google Shape;203;g1ac03f7a817_0_16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04" name="Google Shape;204;g1ac03f7a817_0_16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CAC77-6C1D-71DC-B41B-CD8DBB004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" t="20404" r="68813" b="55859"/>
          <a:stretch/>
        </p:blipFill>
        <p:spPr>
          <a:xfrm>
            <a:off x="62073" y="1614677"/>
            <a:ext cx="6304782" cy="34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AA795-09A8-74C4-FB05-675EA966E6BB}"/>
              </a:ext>
            </a:extLst>
          </p:cNvPr>
          <p:cNvSpPr txBox="1"/>
          <p:nvPr/>
        </p:nvSpPr>
        <p:spPr>
          <a:xfrm>
            <a:off x="113866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8F2FA-B684-8CC0-6985-B19A455C17BB}"/>
              </a:ext>
            </a:extLst>
          </p:cNvPr>
          <p:cNvSpPr txBox="1"/>
          <p:nvPr/>
        </p:nvSpPr>
        <p:spPr>
          <a:xfrm>
            <a:off x="2715491" y="506134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E24C5-2C85-1730-FFDE-D07B16D11A16}"/>
              </a:ext>
            </a:extLst>
          </p:cNvPr>
          <p:cNvSpPr txBox="1"/>
          <p:nvPr/>
        </p:nvSpPr>
        <p:spPr>
          <a:xfrm>
            <a:off x="2366209" y="5532644"/>
            <a:ext cx="359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Uncalibrated data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462C56-5B6C-C8E7-6D7E-7175FAC56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7" t="55455" r="70517" b="19415"/>
          <a:stretch/>
        </p:blipFill>
        <p:spPr>
          <a:xfrm>
            <a:off x="6159435" y="1614677"/>
            <a:ext cx="5700055" cy="3683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0481C0-893E-FCD6-07E7-D79367C519ED}"/>
              </a:ext>
            </a:extLst>
          </p:cNvPr>
          <p:cNvSpPr txBox="1"/>
          <p:nvPr/>
        </p:nvSpPr>
        <p:spPr>
          <a:xfrm>
            <a:off x="5961463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117E9-EDD2-315E-B0E3-A0775AAA9EC4}"/>
              </a:ext>
            </a:extLst>
          </p:cNvPr>
          <p:cNvSpPr txBox="1"/>
          <p:nvPr/>
        </p:nvSpPr>
        <p:spPr>
          <a:xfrm>
            <a:off x="8700655" y="509499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9695B-CCA6-0B16-1FFA-36B1D360709C}"/>
              </a:ext>
            </a:extLst>
          </p:cNvPr>
          <p:cNvSpPr txBox="1"/>
          <p:nvPr/>
        </p:nvSpPr>
        <p:spPr>
          <a:xfrm>
            <a:off x="7146027" y="5511591"/>
            <a:ext cx="387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using Multiple Linear Regression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c03f7a817_0_16"/>
          <p:cNvSpPr txBox="1">
            <a:spLocks noGrp="1"/>
          </p:cNvSpPr>
          <p:nvPr>
            <p:ph type="title"/>
          </p:nvPr>
        </p:nvSpPr>
        <p:spPr>
          <a:xfrm>
            <a:off x="888490" y="566158"/>
            <a:ext cx="10250565" cy="53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Elastic Net Regression</a:t>
            </a:r>
            <a:endParaRPr sz="2800" dirty="0"/>
          </a:p>
        </p:txBody>
      </p:sp>
      <p:sp>
        <p:nvSpPr>
          <p:cNvPr id="197" name="Google Shape;197;g1ac03f7a817_0_16"/>
          <p:cNvSpPr txBox="1">
            <a:spLocks noGrp="1"/>
          </p:cNvSpPr>
          <p:nvPr>
            <p:ph type="sldNum" idx="12"/>
          </p:nvPr>
        </p:nvSpPr>
        <p:spPr>
          <a:xfrm>
            <a:off x="0" y="6629400"/>
            <a:ext cx="410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3" name="Google Shape;203;g1ac03f7a817_0_16"/>
          <p:cNvSpPr txBox="1">
            <a:spLocks noGrp="1"/>
          </p:cNvSpPr>
          <p:nvPr>
            <p:ph type="dt" idx="10"/>
          </p:nvPr>
        </p:nvSpPr>
        <p:spPr>
          <a:xfrm>
            <a:off x="453403" y="6629400"/>
            <a:ext cx="100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12/15/2022</a:t>
            </a:r>
            <a:endParaRPr/>
          </a:p>
        </p:txBody>
      </p:sp>
      <p:sp>
        <p:nvSpPr>
          <p:cNvPr id="204" name="Google Shape;204;g1ac03f7a817_0_16"/>
          <p:cNvSpPr txBox="1">
            <a:spLocks noGrp="1"/>
          </p:cNvSpPr>
          <p:nvPr>
            <p:ph type="ftr" idx="11"/>
          </p:nvPr>
        </p:nvSpPr>
        <p:spPr>
          <a:xfrm>
            <a:off x="1637716" y="6629400"/>
            <a:ext cx="9144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Calibrating Low-Cost Sensors using Regression </a:t>
            </a: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CAC77-6C1D-71DC-B41B-CD8DBB004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" t="20404" r="68813" b="55859"/>
          <a:stretch/>
        </p:blipFill>
        <p:spPr>
          <a:xfrm>
            <a:off x="62073" y="1268040"/>
            <a:ext cx="6304782" cy="3437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AA795-09A8-74C4-FB05-675EA966E6BB}"/>
              </a:ext>
            </a:extLst>
          </p:cNvPr>
          <p:cNvSpPr txBox="1"/>
          <p:nvPr/>
        </p:nvSpPr>
        <p:spPr>
          <a:xfrm>
            <a:off x="113866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8F2FA-B684-8CC0-6985-B19A455C17BB}"/>
              </a:ext>
            </a:extLst>
          </p:cNvPr>
          <p:cNvSpPr txBox="1"/>
          <p:nvPr/>
        </p:nvSpPr>
        <p:spPr>
          <a:xfrm>
            <a:off x="2715491" y="48021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E24C5-2C85-1730-FFDE-D07B16D11A16}"/>
              </a:ext>
            </a:extLst>
          </p:cNvPr>
          <p:cNvSpPr txBox="1"/>
          <p:nvPr/>
        </p:nvSpPr>
        <p:spPr>
          <a:xfrm>
            <a:off x="2168237" y="5223866"/>
            <a:ext cx="359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Uncalibrated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481C0-893E-FCD6-07E7-D79367C519ED}"/>
              </a:ext>
            </a:extLst>
          </p:cNvPr>
          <p:cNvSpPr txBox="1"/>
          <p:nvPr/>
        </p:nvSpPr>
        <p:spPr>
          <a:xfrm>
            <a:off x="5961463" y="292577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117E9-EDD2-315E-B0E3-A0775AAA9EC4}"/>
              </a:ext>
            </a:extLst>
          </p:cNvPr>
          <p:cNvSpPr txBox="1"/>
          <p:nvPr/>
        </p:nvSpPr>
        <p:spPr>
          <a:xfrm>
            <a:off x="8700655" y="47995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RGM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9695B-CCA6-0B16-1FFA-36B1D360709C}"/>
              </a:ext>
            </a:extLst>
          </p:cNvPr>
          <p:cNvSpPr txBox="1"/>
          <p:nvPr/>
        </p:nvSpPr>
        <p:spPr>
          <a:xfrm>
            <a:off x="7071831" y="5204185"/>
            <a:ext cx="387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using Elastic Net Regression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C30141-969E-B625-EA6B-7084B0F964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4" t="49091" r="70454" b="27385"/>
          <a:stretch/>
        </p:blipFill>
        <p:spPr>
          <a:xfrm>
            <a:off x="6366855" y="1334138"/>
            <a:ext cx="5554982" cy="3459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BB0188-0D40-5A5D-F79B-987C140F7E5C}"/>
              </a:ext>
            </a:extLst>
          </p:cNvPr>
          <p:cNvSpPr txBox="1"/>
          <p:nvPr/>
        </p:nvSpPr>
        <p:spPr>
          <a:xfrm>
            <a:off x="410400" y="5708073"/>
            <a:ext cx="9322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Hyperparameters - 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max_iter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"alpha"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0.0001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"l1_ratio"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18313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rgbClr val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rgbClr val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1285</Words>
  <Application>Microsoft Office PowerPoint</Application>
  <PresentationFormat>Widescreen</PresentationFormat>
  <Paragraphs>297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Courier New</vt:lpstr>
      <vt:lpstr>Corbel</vt:lpstr>
      <vt:lpstr>Arial</vt:lpstr>
      <vt:lpstr>Times New Roman</vt:lpstr>
      <vt:lpstr>Ecology 16x9</vt:lpstr>
      <vt:lpstr>PowerPoint Presentation</vt:lpstr>
      <vt:lpstr>Calibration</vt:lpstr>
      <vt:lpstr>Visualizing the Data</vt:lpstr>
      <vt:lpstr>Learning Calibration</vt:lpstr>
      <vt:lpstr>Evaluating the Performance of Models</vt:lpstr>
      <vt:lpstr>Preprocessing </vt:lpstr>
      <vt:lpstr>Machine Learning Models</vt:lpstr>
      <vt:lpstr>Multiple Linear Regression</vt:lpstr>
      <vt:lpstr>Elastic Net Regression</vt:lpstr>
      <vt:lpstr>Random Forest Regression</vt:lpstr>
      <vt:lpstr>Neural Networks</vt:lpstr>
      <vt:lpstr>Support Vector Regression</vt:lpstr>
      <vt:lpstr> Regression Trees</vt:lpstr>
      <vt:lpstr>Kernel-Ridge Regression – Linear Kernel</vt:lpstr>
      <vt:lpstr>K-Nearest Neighbors Regression</vt:lpstr>
      <vt:lpstr>Gaussian Process Regression</vt:lpstr>
      <vt:lpstr>Results </vt:lpstr>
      <vt:lpstr>Conclusions </vt:lpstr>
      <vt:lpstr>Google Colaboratory Notebook 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kjg2165</dc:creator>
  <cp:lastModifiedBy>kjg2165</cp:lastModifiedBy>
  <cp:revision>2</cp:revision>
  <dcterms:created xsi:type="dcterms:W3CDTF">2022-12-07T05:46:07Z</dcterms:created>
  <dcterms:modified xsi:type="dcterms:W3CDTF">2022-12-15T23:27:15Z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